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1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B18D-CF2A-476C-8A44-B395354B1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CAD41-7C9D-4A5E-B23C-B3A22C3DC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EE812-D984-499B-8225-F588AA5B1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F5B4-9A26-4101-B485-A6F306E0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5A25-127D-4A0E-B96B-AE3651F2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454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9CBF-480E-427C-A4EC-F36A2A32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150F0-2214-4404-B390-5BD398DA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AE3F7-E086-4289-B7A1-947938D4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F4DE-33A0-4D40-B798-88D170AA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11EE4-4D6F-4326-84B1-7D2854C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069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D055B-31C7-4C2E-BD54-44E796FA8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40205-CFB9-4F95-9E93-EFF1DA574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85F7A-5495-4E2D-9E81-51488116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CF491-68C9-4ACD-B5EF-267EBDA2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A93E-3343-4724-8F1E-54050B16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022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564588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C686-3E6B-4D16-8F1B-382EEDC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6B3A-456B-4820-85CC-A69DF6451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A16A-410E-4927-93E8-9456D822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BF5A6-4549-411D-A9C9-E4606587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84D7-5E2E-447F-A307-D5536BBA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94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52DB-F087-434F-8E16-24D29671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2B5D5-1095-48C4-A066-81FB32432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A799-FDD1-484A-AB42-B848A213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1BF0A-472A-477A-B8E5-8FBAA4F9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C3F8-F9B8-41EC-96AB-D7D5584F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30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AAF9-9B3F-4A51-82E6-583EB96F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CDC-E349-4020-994F-D5C4EACDC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5D361-7B15-4E03-9A53-DE4CAE3DF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232BE-0B39-4A19-9F61-5040E8C4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07-Sep-24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F1B7E-C5C6-4CB4-9AF0-5536B8B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F0013-4BBC-47ED-88F9-9A704501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941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CD9-B645-4F44-88FA-E4849F92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EFAAD-1257-4039-8DF7-AAF03F85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6A5CF-3468-46D7-A205-B2850BA51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53AA5-DC47-45CE-A1C3-78AE6A2C0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D12B5-AFBA-403D-B852-0BBF6DAA8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5CFFA-0353-4711-ABDD-2A5CA09B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C829F-DC64-40E4-86DE-4AE5532B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DA8545-7E58-4D30-BBED-DA43A336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585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20A1-EF67-41BB-8433-059A06CD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FBB6-5B94-4EA8-98F0-E7C48812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85E0B-A8F0-450C-AE60-09329039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3D32-A1EF-489C-8752-64E29267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089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E2D6F-8227-4D75-9CE2-63ECCBA6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80D04-04A7-4A9A-8274-103CAE82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BF48-CA34-425B-A316-B15B74EF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473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634B-83A6-43E8-BF8B-B4B967AA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5181-52FA-4ED7-A69D-1B5BDED9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1BECF-1D26-4E28-91EF-4DB4513D2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F147B-A262-4A82-BDDF-5A3EA036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4E6A6-3F25-45D7-8461-9F8FD4B8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93A70-4A2C-4145-BB2B-F6F96CA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73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B178-C42C-4CF0-86B9-1521FC96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A95C9-5C19-415D-AD33-BA66B5A08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33551-8B39-46FB-8AD5-153E541A7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3A620-FA69-4284-9B4E-37F76C57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FA92C-640A-42BB-A7F5-B313484F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E1FE5-F281-4E43-9932-C4437C9F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56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94B53-EDFA-4EEB-88A8-C672E01F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DA1D6-D52C-44E5-BBF2-4F73617BB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B741-24C3-4C12-8318-FA7F853BD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CC22-4A10-4FB8-A93F-349F4464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37B9A-D3BF-4D3B-8DC6-DE946E68A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>
    <p:split orient="vert"/>
  </p:transition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hyperlink" Target="reports/Market%20Performance%20vs%20Target%20Report.xlsx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hyperlink" Target="reports/P&amp;L%20Statement%20by%20Markets.xlsx" TargetMode="External"/><Relationship Id="rId5" Type="http://schemas.openxmlformats.org/officeDocument/2006/relationships/hyperlink" Target="reports/Customer%20Performance%20Report.xlsx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reports/P&amp;L%20Statement%20by%20Monthly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8B46-CAB8-4DCE-8ED3-57D1AD1E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351CE-81A3-444D-BD08-069B3C9A5F90}"/>
              </a:ext>
            </a:extLst>
          </p:cNvPr>
          <p:cNvSpPr txBox="1"/>
          <p:nvPr/>
        </p:nvSpPr>
        <p:spPr>
          <a:xfrm>
            <a:off x="3389585" y="1869481"/>
            <a:ext cx="8702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SALES &amp; FINANCE  ANALYTICS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B8B86-455E-41C7-992F-24DD51D54213}"/>
              </a:ext>
            </a:extLst>
          </p:cNvPr>
          <p:cNvSpPr txBox="1"/>
          <p:nvPr/>
        </p:nvSpPr>
        <p:spPr>
          <a:xfrm>
            <a:off x="1748727" y="3956933"/>
            <a:ext cx="11792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AtliQ</a:t>
            </a:r>
            <a:r>
              <a:rPr lang="en-US" sz="2000" b="1" dirty="0"/>
              <a:t> Hardware </a:t>
            </a:r>
            <a:r>
              <a:rPr lang="en-US" sz="2000" dirty="0"/>
              <a:t>is a leading provider of computer hardware components. With a wide range of products and a substantial customer base, it is crucial for </a:t>
            </a:r>
            <a:r>
              <a:rPr lang="en-US" sz="2000" b="1" dirty="0" err="1"/>
              <a:t>AtliQ</a:t>
            </a:r>
            <a:r>
              <a:rPr lang="en-US" sz="2000" b="1" dirty="0"/>
              <a:t> Hardware </a:t>
            </a:r>
            <a:r>
              <a:rPr lang="en-US" sz="2000" dirty="0"/>
              <a:t>to understand its sales performance in detail. This Sales Analytics project aims to leverage historical sales data to gain insights into sales patterns, customer behavior, and product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FD68C-C4A6-47C0-BC02-F9B283B620C9}"/>
              </a:ext>
            </a:extLst>
          </p:cNvPr>
          <p:cNvSpPr txBox="1"/>
          <p:nvPr/>
        </p:nvSpPr>
        <p:spPr>
          <a:xfrm>
            <a:off x="3507825" y="2792811"/>
            <a:ext cx="377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Of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AtliQ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3829726676"/>
      </p:ext>
    </p:extLst>
  </p:cSld>
  <p:clrMapOvr>
    <a:masterClrMapping/>
  </p:clrMapOvr>
  <p:transition spd="med"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222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28875"/>
            <a:ext cx="4869061" cy="33718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 and Loss Statement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profit and loss statement is a key financial document that summarizes a company's revenues, costs, and expenses over a specific period of time. It provides a clear picture of a business's profitability and financial performance.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485692" y="6244709"/>
            <a:ext cx="12442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6547902" y="6501559"/>
            <a:ext cx="396621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5845940" y="152182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Sales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represent the total amount of revenue a company generates from its core business activities, minus any discounts, returns, or allowances.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is a critical metric that helps businesses track their top-line growth and overall market performance.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Sales = Gross Sales - Discounts, Returns, and Allowances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8DFE0-2766-41D9-BBD7-73694E6C5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88106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" y="2470190"/>
            <a:ext cx="5002411" cy="3265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4104" y="990838"/>
            <a:ext cx="5841921" cy="605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of Goods Sold (COGS)</a:t>
            </a:r>
            <a:endParaRPr lang="en-US" sz="3812" dirty="0"/>
          </a:p>
        </p:txBody>
      </p:sp>
      <p:sp>
        <p:nvSpPr>
          <p:cNvPr id="7" name="Shape 3"/>
          <p:cNvSpPr/>
          <p:nvPr/>
        </p:nvSpPr>
        <p:spPr>
          <a:xfrm>
            <a:off x="6164104" y="1886307"/>
            <a:ext cx="7788593" cy="1425178"/>
          </a:xfrm>
          <a:prstGeom prst="roundRect">
            <a:avLst>
              <a:gd name="adj" fmla="val 8152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6357699" y="2079903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06" dirty="0"/>
          </a:p>
        </p:txBody>
      </p:sp>
      <p:sp>
        <p:nvSpPr>
          <p:cNvPr id="9" name="Text 5"/>
          <p:cNvSpPr/>
          <p:nvPr/>
        </p:nvSpPr>
        <p:spPr>
          <a:xfrm>
            <a:off x="6357699" y="2498527"/>
            <a:ext cx="7401401" cy="619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represents the direct costs associated with producing the goods or services a company sells.</a:t>
            </a:r>
            <a:endParaRPr lang="en-US" sz="1525" dirty="0"/>
          </a:p>
        </p:txBody>
      </p:sp>
      <p:sp>
        <p:nvSpPr>
          <p:cNvPr id="10" name="Shape 6"/>
          <p:cNvSpPr/>
          <p:nvPr/>
        </p:nvSpPr>
        <p:spPr>
          <a:xfrm>
            <a:off x="6164104" y="3505081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1" name="Text 7"/>
          <p:cNvSpPr/>
          <p:nvPr/>
        </p:nvSpPr>
        <p:spPr>
          <a:xfrm>
            <a:off x="6357699" y="3698677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1906" dirty="0"/>
          </a:p>
        </p:txBody>
      </p:sp>
      <p:sp>
        <p:nvSpPr>
          <p:cNvPr id="12" name="Text 8"/>
          <p:cNvSpPr/>
          <p:nvPr/>
        </p:nvSpPr>
        <p:spPr>
          <a:xfrm>
            <a:off x="6357699" y="4117300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materials, labor, and manufacturing overhead costs.</a:t>
            </a:r>
            <a:endParaRPr lang="en-US" sz="1525" dirty="0"/>
          </a:p>
        </p:txBody>
      </p:sp>
      <p:sp>
        <p:nvSpPr>
          <p:cNvPr id="13" name="Shape 9"/>
          <p:cNvSpPr/>
          <p:nvPr/>
        </p:nvSpPr>
        <p:spPr>
          <a:xfrm>
            <a:off x="6164104" y="4814173"/>
            <a:ext cx="7788593" cy="1115497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</p:sp>
      <p:sp>
        <p:nvSpPr>
          <p:cNvPr id="14" name="Text 10"/>
          <p:cNvSpPr/>
          <p:nvPr/>
        </p:nvSpPr>
        <p:spPr>
          <a:xfrm>
            <a:off x="6357699" y="5007769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1906" dirty="0"/>
          </a:p>
        </p:txBody>
      </p:sp>
      <p:sp>
        <p:nvSpPr>
          <p:cNvPr id="15" name="Text 11"/>
          <p:cNvSpPr/>
          <p:nvPr/>
        </p:nvSpPr>
        <p:spPr>
          <a:xfrm>
            <a:off x="6357699" y="5426393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is a crucial metric for understanding a company's profitability and gross margin.</a:t>
            </a:r>
            <a:endParaRPr lang="en-US" sz="1525" dirty="0"/>
          </a:p>
        </p:txBody>
      </p:sp>
      <p:sp>
        <p:nvSpPr>
          <p:cNvPr id="16" name="Shape 12"/>
          <p:cNvSpPr/>
          <p:nvPr/>
        </p:nvSpPr>
        <p:spPr>
          <a:xfrm>
            <a:off x="6164104" y="6316861"/>
            <a:ext cx="7788593" cy="921901"/>
          </a:xfrm>
          <a:prstGeom prst="roundRect">
            <a:avLst>
              <a:gd name="adj" fmla="val 10415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6357699" y="6316861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2"/>
              </a:lnSpc>
              <a:buNone/>
            </a:pPr>
            <a:r>
              <a:rPr lang="en-US" sz="190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06" dirty="0"/>
          </a:p>
        </p:txBody>
      </p:sp>
      <p:sp>
        <p:nvSpPr>
          <p:cNvPr id="18" name="Text 14"/>
          <p:cNvSpPr/>
          <p:nvPr/>
        </p:nvSpPr>
        <p:spPr>
          <a:xfrm>
            <a:off x="6357699" y="6735485"/>
            <a:ext cx="7401401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 = Manufacturing Cost+ Freight Cost +Other Cost</a:t>
            </a:r>
            <a:endParaRPr lang="en-US" sz="1525" dirty="0"/>
          </a:p>
        </p:txBody>
      </p:sp>
    </p:spTree>
  </p:cSld>
  <p:clrMapOvr>
    <a:masterClrMapping/>
  </p:clrMapOvr>
  <p:transition advClick="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8" name="Text 4"/>
          <p:cNvSpPr/>
          <p:nvPr/>
        </p:nvSpPr>
        <p:spPr>
          <a:xfrm>
            <a:off x="1065371" y="2604135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the difference between net sales and the cost of goods sold.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2" name="Text 8"/>
          <p:cNvSpPr/>
          <p:nvPr/>
        </p:nvSpPr>
        <p:spPr>
          <a:xfrm>
            <a:off x="1039416" y="4452580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is a key indicator of a company's profitability and efficiency.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6" name="Text 12"/>
          <p:cNvSpPr/>
          <p:nvPr/>
        </p:nvSpPr>
        <p:spPr>
          <a:xfrm>
            <a:off x="1041678" y="6301026"/>
            <a:ext cx="20002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= Net Sales - Cost of Goods Sold</a:t>
            </a:r>
            <a:endParaRPr lang="en-US" sz="194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ADBA1B-E404-4055-AB08-B0F22C39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850" y="2434939"/>
            <a:ext cx="4563290" cy="389098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752" y="2375535"/>
            <a:ext cx="4884777" cy="34804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2248" y="661749"/>
            <a:ext cx="7097435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Gross Margin Percentage</a:t>
            </a:r>
            <a:endParaRPr lang="en-US" sz="4737" dirty="0"/>
          </a:p>
        </p:txBody>
      </p:sp>
      <p:sp>
        <p:nvSpPr>
          <p:cNvPr id="7" name="Shape 3"/>
          <p:cNvSpPr/>
          <p:nvPr/>
        </p:nvSpPr>
        <p:spPr>
          <a:xfrm>
            <a:off x="1179076" y="1774627"/>
            <a:ext cx="48101" cy="5795129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4"/>
          <p:cNvSpPr/>
          <p:nvPr/>
        </p:nvSpPr>
        <p:spPr>
          <a:xfrm>
            <a:off x="1473815" y="2291834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9" name="Shape 5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0" name="Text 6"/>
          <p:cNvSpPr/>
          <p:nvPr/>
        </p:nvSpPr>
        <p:spPr>
          <a:xfrm>
            <a:off x="1128653" y="2135386"/>
            <a:ext cx="14882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7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369" dirty="0"/>
          </a:p>
        </p:txBody>
      </p:sp>
      <p:sp>
        <p:nvSpPr>
          <p:cNvPr id="12" name="Text 8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is the ratio of gross margin to net sales, expressed as a percentage.</a:t>
            </a:r>
            <a:endParaRPr lang="en-US" sz="1895" dirty="0"/>
          </a:p>
        </p:txBody>
      </p:sp>
      <p:sp>
        <p:nvSpPr>
          <p:cNvPr id="13" name="Shape 9"/>
          <p:cNvSpPr/>
          <p:nvPr/>
        </p:nvSpPr>
        <p:spPr>
          <a:xfrm>
            <a:off x="1473815" y="4303752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4" name="Shape 10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5" name="Text 11"/>
          <p:cNvSpPr/>
          <p:nvPr/>
        </p:nvSpPr>
        <p:spPr>
          <a:xfrm>
            <a:off x="1103412" y="4147304"/>
            <a:ext cx="199311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2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369" dirty="0"/>
          </a:p>
        </p:txBody>
      </p:sp>
      <p:sp>
        <p:nvSpPr>
          <p:cNvPr id="17" name="Text 13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insight into a company's pricing power and operational efficiency.</a:t>
            </a:r>
            <a:endParaRPr lang="en-US" sz="1895" dirty="0"/>
          </a:p>
        </p:txBody>
      </p:sp>
      <p:sp>
        <p:nvSpPr>
          <p:cNvPr id="18" name="Shape 14"/>
          <p:cNvSpPr/>
          <p:nvPr/>
        </p:nvSpPr>
        <p:spPr>
          <a:xfrm>
            <a:off x="1473815" y="6315670"/>
            <a:ext cx="842248" cy="4810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9" name="Shape 15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20" name="Text 16"/>
          <p:cNvSpPr/>
          <p:nvPr/>
        </p:nvSpPr>
        <p:spPr>
          <a:xfrm>
            <a:off x="1105674" y="6159222"/>
            <a:ext cx="194905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7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2369" dirty="0"/>
          </a:p>
        </p:txBody>
      </p:sp>
      <p:sp>
        <p:nvSpPr>
          <p:cNvPr id="22" name="Text 18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Margin Percentage = (Gross Margin / Net Sales) x 100</a:t>
            </a:r>
            <a:endParaRPr lang="en-US" sz="1895" dirty="0"/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633864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Expenses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expenses, or OpEx, are the ongoing costs associated with running a business, excluding the cost of goods sold.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Includes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Rent, utilities, salaries, marketing, and administrative expenses.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OpEx analysis helps management identify areas for cost reduction and improve overall profitability.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3EE77F-F939-46B2-A872-554FF3AE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0" y="2429947"/>
            <a:ext cx="4985980" cy="33697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6964" y="551140"/>
            <a:ext cx="5004435" cy="625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6"/>
              </a:lnSpc>
              <a:buNone/>
            </a:pPr>
            <a:r>
              <a:rPr lang="en-US" sz="39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Profit</a:t>
            </a:r>
            <a:endParaRPr lang="en-US" sz="394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64" y="1476732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964" y="2177296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1970" dirty="0"/>
          </a:p>
        </p:txBody>
      </p:sp>
      <p:sp>
        <p:nvSpPr>
          <p:cNvPr id="9" name="Text 4"/>
          <p:cNvSpPr/>
          <p:nvPr/>
        </p:nvSpPr>
        <p:spPr>
          <a:xfrm>
            <a:off x="6186964" y="2610088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amount of revenue remaining after all expenses, costs, and taxes have been accounted for.</a:t>
            </a:r>
            <a:endParaRPr lang="en-US" sz="157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964" y="3850838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964" y="455140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Calculation</a:t>
            </a:r>
            <a:endParaRPr lang="en-US" sz="1970" dirty="0"/>
          </a:p>
        </p:txBody>
      </p:sp>
      <p:sp>
        <p:nvSpPr>
          <p:cNvPr id="12" name="Text 6"/>
          <p:cNvSpPr/>
          <p:nvPr/>
        </p:nvSpPr>
        <p:spPr>
          <a:xfrm>
            <a:off x="6186964" y="4984194"/>
            <a:ext cx="7742873" cy="320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= Gross Margin - Operational Expenses - Taxes</a:t>
            </a:r>
            <a:endParaRPr lang="en-US" sz="157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964" y="5904786"/>
            <a:ext cx="500420" cy="5004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6964" y="6605349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Significance</a:t>
            </a:r>
            <a:endParaRPr lang="en-US" sz="1970" dirty="0"/>
          </a:p>
        </p:txBody>
      </p:sp>
      <p:sp>
        <p:nvSpPr>
          <p:cNvPr id="15" name="Text 8"/>
          <p:cNvSpPr/>
          <p:nvPr/>
        </p:nvSpPr>
        <p:spPr>
          <a:xfrm>
            <a:off x="6186964" y="7038142"/>
            <a:ext cx="7742873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 profit is the ultimate measure of a company's financial performance and profitability.</a:t>
            </a:r>
            <a:endParaRPr lang="en-US" sz="1576" dirty="0"/>
          </a:p>
        </p:txBody>
      </p:sp>
    </p:spTree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Visualizing the Data</a:t>
            </a:r>
            <a:endParaRPr lang="en-US" sz="38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19" y="1636276"/>
            <a:ext cx="271337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cs typeface="Roboto Slab" pitchFamily="34" charset="-12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performance </a:t>
            </a:r>
            <a:endParaRPr lang="en-US" sz="1923" dirty="0"/>
          </a:p>
        </p:txBody>
      </p:sp>
      <p:sp>
        <p:nvSpPr>
          <p:cNvPr id="9" name="Text 4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top-line revenue by Customer.</a:t>
            </a:r>
            <a:endParaRPr lang="en-US" sz="15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vs Target Performance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Market and It’s Target.</a:t>
            </a:r>
            <a:endParaRPr lang="en-US" sz="15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2403"/>
              </a:lnSpc>
              <a:buNone/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Monthly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by Fiscal Year and Monthly Wise.</a:t>
            </a:r>
            <a:endParaRPr lang="en-US" sz="153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03"/>
              </a:lnSpc>
            </a:pPr>
            <a:r>
              <a:rPr lang="en-US" sz="1923" dirty="0">
                <a:latin typeface="Roboto Slab" pitchFamily="34" charset="0"/>
                <a:ea typeface="Roboto Slab" pitchFamily="34" charset="-122"/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&amp; L Statement By Market</a:t>
            </a:r>
            <a:endParaRPr lang="en-US" sz="1923" dirty="0">
              <a:latin typeface="Roboto Slab" pitchFamily="34" charset="0"/>
              <a:ea typeface="Roboto Slab" pitchFamily="34" charset="-122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and Loss Statement Market Wise.</a:t>
            </a:r>
            <a:endParaRPr lang="en-US" sz="1538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1658F3-9760-44E0-8987-072D182743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551" y="576981"/>
            <a:ext cx="4619298" cy="680128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E3788A-78FC-45AF-B01D-FC3F70B8B5D3}">
  <we:reference id="wa104380955" version="3.16.2.1" store="en-US" storeType="OMEX"/>
  <we:alternateReferences>
    <we:reference id="wa104380955" version="3.16.2.1" store="wa10438095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498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24</cp:revision>
  <cp:lastPrinted>2024-07-01T02:59:34Z</cp:lastPrinted>
  <dcterms:created xsi:type="dcterms:W3CDTF">2024-06-29T03:35:24Z</dcterms:created>
  <dcterms:modified xsi:type="dcterms:W3CDTF">2024-09-07T12:02:56Z</dcterms:modified>
</cp:coreProperties>
</file>